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aleway"/>
      <p:regular r:id="rId13"/>
      <p:bold r:id="rId14"/>
      <p:italic r:id="rId15"/>
      <p:boldItalic r:id="rId16"/>
    </p:embeddedFont>
    <p:embeddedFont>
      <p:font typeface="La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aleway-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italic.fntdata"/><Relationship Id="rId14" Type="http://schemas.openxmlformats.org/officeDocument/2006/relationships/font" Target="fonts/Raleway-bold.fntdata"/><Relationship Id="rId17" Type="http://schemas.openxmlformats.org/officeDocument/2006/relationships/font" Target="fonts/Lato-regular.fntdata"/><Relationship Id="rId16" Type="http://schemas.openxmlformats.org/officeDocument/2006/relationships/font" Target="fonts/Raleway-boldItalic.fntdata"/><Relationship Id="rId5" Type="http://schemas.openxmlformats.org/officeDocument/2006/relationships/notesMaster" Target="notesMasters/notesMaster1.xml"/><Relationship Id="rId19" Type="http://schemas.openxmlformats.org/officeDocument/2006/relationships/font" Target="fonts/Lato-italic.fntdata"/><Relationship Id="rId6" Type="http://schemas.openxmlformats.org/officeDocument/2006/relationships/slide" Target="slides/slide1.xml"/><Relationship Id="rId18"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eafd8670e3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eafd8670e3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eafd8670e3_6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eafd8670e3_6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eafd8670e3_6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eafd8670e3_6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eafd8670e3_6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eafd8670e3_6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eafd8670e3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eafd8670e3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eafd8670e3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eafd8670e3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geeksforgeeks.org/top-10-computer-vision-trends-to-watch-in-2022/"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New Trends and Applications </a:t>
            </a:r>
            <a:endParaRPr/>
          </a:p>
          <a:p>
            <a:pPr indent="0" lvl="0" marL="0" rtl="0" algn="l">
              <a:spcBef>
                <a:spcPts val="0"/>
              </a:spcBef>
              <a:spcAft>
                <a:spcPts val="0"/>
              </a:spcAft>
              <a:buNone/>
            </a:pPr>
            <a:r>
              <a:rPr lang="en"/>
              <a:t>in Computer Vision </a:t>
            </a:r>
            <a:endParaRPr/>
          </a:p>
        </p:txBody>
      </p:sp>
      <p:sp>
        <p:nvSpPr>
          <p:cNvPr id="87" name="Google Shape;87;p13"/>
          <p:cNvSpPr txBox="1"/>
          <p:nvPr/>
        </p:nvSpPr>
        <p:spPr>
          <a:xfrm>
            <a:off x="766875" y="3371675"/>
            <a:ext cx="1016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Group 3</a:t>
            </a:r>
            <a:endParaRPr sz="18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p>
            <a:pPr indent="-371475" lvl="0" marL="457200" rtl="0" algn="l">
              <a:spcBef>
                <a:spcPts val="0"/>
              </a:spcBef>
              <a:spcAft>
                <a:spcPts val="0"/>
              </a:spcAft>
              <a:buClr>
                <a:srgbClr val="333333"/>
              </a:buClr>
              <a:buSzPts val="2250"/>
              <a:buAutoNum type="arabicPeriod"/>
            </a:pPr>
            <a:r>
              <a:rPr b="1" lang="en" sz="2250">
                <a:solidFill>
                  <a:srgbClr val="333333"/>
                </a:solidFill>
                <a:highlight>
                  <a:srgbClr val="FFFFFF"/>
                </a:highlight>
              </a:rPr>
              <a:t>Augmented Reality with Computer Vision</a:t>
            </a:r>
            <a:endParaRPr sz="3700"/>
          </a:p>
        </p:txBody>
      </p:sp>
      <p:sp>
        <p:nvSpPr>
          <p:cNvPr id="93" name="Google Shape;93;p14"/>
          <p:cNvSpPr txBox="1"/>
          <p:nvPr>
            <p:ph idx="1" type="body"/>
          </p:nvPr>
        </p:nvSpPr>
        <p:spPr>
          <a:xfrm>
            <a:off x="311700" y="2079500"/>
            <a:ext cx="5063700" cy="3416400"/>
          </a:xfrm>
          <a:prstGeom prst="rect">
            <a:avLst/>
          </a:prstGeom>
        </p:spPr>
        <p:txBody>
          <a:bodyPr anchorCtr="0" anchor="t" bIns="91425" lIns="91425" spcFirstLastPara="1" rIns="91425" wrap="square" tIns="91425">
            <a:normAutofit/>
          </a:bodyPr>
          <a:lstStyle/>
          <a:p>
            <a:pPr indent="-346075" lvl="0" marL="457200" rtl="0" algn="l">
              <a:spcBef>
                <a:spcPts val="0"/>
              </a:spcBef>
              <a:spcAft>
                <a:spcPts val="0"/>
              </a:spcAft>
              <a:buClr>
                <a:srgbClr val="333333"/>
              </a:buClr>
              <a:buSzPts val="1850"/>
              <a:buChar char="●"/>
            </a:pPr>
            <a:r>
              <a:rPr lang="en" sz="1850">
                <a:solidFill>
                  <a:srgbClr val="333333"/>
                </a:solidFill>
                <a:highlight>
                  <a:srgbClr val="FFFFFF"/>
                </a:highlight>
              </a:rPr>
              <a:t>Computer Vision</a:t>
            </a:r>
            <a:r>
              <a:rPr lang="en" sz="1850">
                <a:solidFill>
                  <a:srgbClr val="333333"/>
                </a:solidFill>
                <a:highlight>
                  <a:srgbClr val="FFFFFF"/>
                </a:highlight>
              </a:rPr>
              <a:t> plays an important role in augmented reality by enabling computers to understand visual information and overlay it with digital information.</a:t>
            </a:r>
            <a:endParaRPr sz="1850">
              <a:solidFill>
                <a:srgbClr val="333333"/>
              </a:solidFill>
              <a:highlight>
                <a:srgbClr val="FFFFFF"/>
              </a:highlight>
            </a:endParaRPr>
          </a:p>
          <a:p>
            <a:pPr indent="0" lvl="0" marL="914400" rtl="0" algn="l">
              <a:spcBef>
                <a:spcPts val="1200"/>
              </a:spcBef>
              <a:spcAft>
                <a:spcPts val="0"/>
              </a:spcAft>
              <a:buNone/>
            </a:pPr>
            <a:r>
              <a:t/>
            </a:r>
            <a:endParaRPr sz="1850">
              <a:solidFill>
                <a:srgbClr val="333333"/>
              </a:solidFill>
              <a:highlight>
                <a:srgbClr val="FFFFFF"/>
              </a:highlight>
            </a:endParaRPr>
          </a:p>
          <a:p>
            <a:pPr indent="0" lvl="0" marL="457200" rtl="0" algn="l">
              <a:spcBef>
                <a:spcPts val="1200"/>
              </a:spcBef>
              <a:spcAft>
                <a:spcPts val="1200"/>
              </a:spcAft>
              <a:buNone/>
            </a:pPr>
            <a:r>
              <a:t/>
            </a:r>
            <a:endParaRPr sz="1850">
              <a:solidFill>
                <a:srgbClr val="333333"/>
              </a:solidFill>
              <a:highlight>
                <a:srgbClr val="FFFFFF"/>
              </a:highlight>
            </a:endParaRPr>
          </a:p>
        </p:txBody>
      </p:sp>
      <p:pic>
        <p:nvPicPr>
          <p:cNvPr id="94" name="Google Shape;94;p14"/>
          <p:cNvPicPr preferRelativeResize="0"/>
          <p:nvPr/>
        </p:nvPicPr>
        <p:blipFill>
          <a:blip r:embed="rId3">
            <a:alphaModFix/>
          </a:blip>
          <a:stretch>
            <a:fillRect/>
          </a:stretch>
        </p:blipFill>
        <p:spPr>
          <a:xfrm>
            <a:off x="5829925" y="2181899"/>
            <a:ext cx="3009849" cy="200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Applications of Computer vision with Augmented reality </a:t>
            </a:r>
            <a:endParaRPr/>
          </a:p>
        </p:txBody>
      </p:sp>
      <p:sp>
        <p:nvSpPr>
          <p:cNvPr id="100" name="Google Shape;100;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Enhanced AI navigation</a:t>
            </a:r>
            <a:endParaRPr/>
          </a:p>
          <a:p>
            <a:pPr indent="0" lvl="0" marL="457200" rtl="0" algn="l">
              <a:spcBef>
                <a:spcPts val="1200"/>
              </a:spcBef>
              <a:spcAft>
                <a:spcPts val="1200"/>
              </a:spcAft>
              <a:buNone/>
            </a:pPr>
            <a:r>
              <a:t/>
            </a:r>
            <a:endParaRPr/>
          </a:p>
        </p:txBody>
      </p:sp>
      <p:pic>
        <p:nvPicPr>
          <p:cNvPr id="101" name="Google Shape;101;p15"/>
          <p:cNvPicPr preferRelativeResize="0"/>
          <p:nvPr/>
        </p:nvPicPr>
        <p:blipFill>
          <a:blip r:embed="rId3">
            <a:alphaModFix/>
          </a:blip>
          <a:stretch>
            <a:fillRect/>
          </a:stretch>
        </p:blipFill>
        <p:spPr>
          <a:xfrm>
            <a:off x="1734425" y="2445200"/>
            <a:ext cx="4601299" cy="23648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Applications of Computer vision with Augmented reality ctd..</a:t>
            </a:r>
            <a:endParaRPr/>
          </a:p>
        </p:txBody>
      </p:sp>
      <p:sp>
        <p:nvSpPr>
          <p:cNvPr id="107" name="Google Shape;107;p16"/>
          <p:cNvSpPr txBox="1"/>
          <p:nvPr>
            <p:ph idx="1" type="body"/>
          </p:nvPr>
        </p:nvSpPr>
        <p:spPr>
          <a:xfrm>
            <a:off x="729450" y="2078875"/>
            <a:ext cx="3875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AR powered Remote Assistance</a:t>
            </a:r>
            <a:endParaRPr/>
          </a:p>
          <a:p>
            <a:pPr indent="0" lvl="0" marL="457200" rtl="0" algn="l">
              <a:spcBef>
                <a:spcPts val="1200"/>
              </a:spcBef>
              <a:spcAft>
                <a:spcPts val="1200"/>
              </a:spcAft>
              <a:buNone/>
            </a:pPr>
            <a:r>
              <a:t/>
            </a:r>
            <a:endParaRPr/>
          </a:p>
        </p:txBody>
      </p:sp>
      <p:pic>
        <p:nvPicPr>
          <p:cNvPr id="108" name="Google Shape;108;p16"/>
          <p:cNvPicPr preferRelativeResize="0"/>
          <p:nvPr/>
        </p:nvPicPr>
        <p:blipFill>
          <a:blip r:embed="rId3">
            <a:alphaModFix/>
          </a:blip>
          <a:stretch>
            <a:fillRect/>
          </a:stretch>
        </p:blipFill>
        <p:spPr>
          <a:xfrm>
            <a:off x="4572000" y="2099025"/>
            <a:ext cx="4234051" cy="22208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Applications of Computer vision with Augmented reality ctd..</a:t>
            </a:r>
            <a:endParaRPr/>
          </a:p>
        </p:txBody>
      </p:sp>
      <p:sp>
        <p:nvSpPr>
          <p:cNvPr id="114" name="Google Shape;114;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Real-Time Language Translation</a:t>
            </a:r>
            <a:endParaRPr/>
          </a:p>
          <a:p>
            <a:pPr indent="0" lvl="0" marL="457200" rtl="0" algn="l">
              <a:spcBef>
                <a:spcPts val="1200"/>
              </a:spcBef>
              <a:spcAft>
                <a:spcPts val="1200"/>
              </a:spcAft>
              <a:buNone/>
            </a:pPr>
            <a:r>
              <a:t/>
            </a:r>
            <a:endParaRPr/>
          </a:p>
        </p:txBody>
      </p:sp>
      <p:pic>
        <p:nvPicPr>
          <p:cNvPr id="115" name="Google Shape;115;p17"/>
          <p:cNvPicPr preferRelativeResize="0"/>
          <p:nvPr/>
        </p:nvPicPr>
        <p:blipFill>
          <a:blip r:embed="rId3">
            <a:alphaModFix/>
          </a:blip>
          <a:stretch>
            <a:fillRect/>
          </a:stretch>
        </p:blipFill>
        <p:spPr>
          <a:xfrm>
            <a:off x="2181950" y="2873125"/>
            <a:ext cx="3124200" cy="1466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Edge Computing with Computer Vision</a:t>
            </a:r>
            <a:endParaRPr/>
          </a:p>
        </p:txBody>
      </p:sp>
      <p:sp>
        <p:nvSpPr>
          <p:cNvPr id="121" name="Google Shape;121;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Edge Computer Vision refers to the processing of visual data (images, videos) directly on the edge devices, like cameras or IOT devices, rather than sending the data to remote servers or cloud</a:t>
            </a:r>
            <a:endParaRPr/>
          </a:p>
          <a:p>
            <a:pPr indent="-311150" lvl="0" marL="457200" rtl="0" algn="l">
              <a:spcBef>
                <a:spcPts val="0"/>
              </a:spcBef>
              <a:spcAft>
                <a:spcPts val="0"/>
              </a:spcAft>
              <a:buSzPts val="1300"/>
              <a:buChar char="●"/>
            </a:pPr>
            <a:r>
              <a:rPr lang="en"/>
              <a:t>Mainly used  in the application areas such as </a:t>
            </a:r>
            <a:endParaRPr/>
          </a:p>
          <a:p>
            <a:pPr indent="-311150" lvl="0" marL="457200" rtl="0" algn="l">
              <a:spcBef>
                <a:spcPts val="0"/>
              </a:spcBef>
              <a:spcAft>
                <a:spcPts val="0"/>
              </a:spcAft>
              <a:buSzPts val="1300"/>
              <a:buAutoNum type="arabicPeriod"/>
            </a:pPr>
            <a:r>
              <a:rPr lang="en"/>
              <a:t>Real-Time Processing</a:t>
            </a:r>
            <a:endParaRPr/>
          </a:p>
          <a:p>
            <a:pPr indent="-311150" lvl="0" marL="457200" rtl="0" algn="l">
              <a:spcBef>
                <a:spcPts val="0"/>
              </a:spcBef>
              <a:spcAft>
                <a:spcPts val="0"/>
              </a:spcAft>
              <a:buSzPts val="1300"/>
              <a:buAutoNum type="arabicPeriod"/>
            </a:pPr>
            <a:r>
              <a:rPr lang="en"/>
              <a:t>Privacy and security</a:t>
            </a:r>
            <a:endParaRPr/>
          </a:p>
          <a:p>
            <a:pPr indent="-311150" lvl="0" marL="457200" rtl="0" algn="l">
              <a:spcBef>
                <a:spcPts val="0"/>
              </a:spcBef>
              <a:spcAft>
                <a:spcPts val="0"/>
              </a:spcAft>
              <a:buSzPts val="1300"/>
              <a:buAutoNum type="arabicPeriod"/>
            </a:pPr>
            <a:r>
              <a:rPr lang="en"/>
              <a:t>Reduced Bandwidth and cost</a:t>
            </a:r>
            <a:endParaRPr/>
          </a:p>
          <a:p>
            <a:pPr indent="-311150" lvl="0" marL="457200" rtl="0" algn="l">
              <a:spcBef>
                <a:spcPts val="0"/>
              </a:spcBef>
              <a:spcAft>
                <a:spcPts val="0"/>
              </a:spcAft>
              <a:buSzPts val="1300"/>
              <a:buAutoNum type="arabicPeriod"/>
            </a:pPr>
            <a:r>
              <a:rPr lang="en"/>
              <a:t>Improved Reliability</a:t>
            </a:r>
            <a:endParaRPr/>
          </a:p>
          <a:p>
            <a:pPr indent="0" lvl="0" marL="0" rtl="0" algn="l">
              <a:spcBef>
                <a:spcPts val="1200"/>
              </a:spcBef>
              <a:spcAft>
                <a:spcPts val="0"/>
              </a:spcAft>
              <a:buNone/>
            </a:pPr>
            <a:r>
              <a:t/>
            </a:r>
            <a:endParaRPr/>
          </a:p>
          <a:p>
            <a:pPr indent="0" lvl="0" marL="457200" rtl="0" algn="l">
              <a:spcBef>
                <a:spcPts val="1200"/>
              </a:spcBef>
              <a:spcAft>
                <a:spcPts val="1200"/>
              </a:spcAft>
              <a:buNone/>
            </a:pPr>
            <a:r>
              <a:t/>
            </a:r>
            <a:endParaRPr/>
          </a:p>
        </p:txBody>
      </p:sp>
      <p:pic>
        <p:nvPicPr>
          <p:cNvPr id="122" name="Google Shape;122;p18"/>
          <p:cNvPicPr preferRelativeResize="0"/>
          <p:nvPr/>
        </p:nvPicPr>
        <p:blipFill>
          <a:blip r:embed="rId3">
            <a:alphaModFix/>
          </a:blip>
          <a:stretch>
            <a:fillRect/>
          </a:stretch>
        </p:blipFill>
        <p:spPr>
          <a:xfrm>
            <a:off x="5537502" y="3095076"/>
            <a:ext cx="3168302" cy="17821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128" name="Google Shape;128;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u="sng">
                <a:solidFill>
                  <a:schemeClr val="hlink"/>
                </a:solidFill>
                <a:hlinkClick r:id="rId3"/>
              </a:rPr>
              <a:t>https://www.geeksforgeeks.org/top-10-computer-vision-trends-to-watch-in-2022/</a:t>
            </a:r>
            <a:endParaRPr/>
          </a:p>
          <a:p>
            <a:pPr indent="-311150" lvl="0" marL="457200" rtl="0" algn="l">
              <a:spcBef>
                <a:spcPts val="0"/>
              </a:spcBef>
              <a:spcAft>
                <a:spcPts val="0"/>
              </a:spcAft>
              <a:buSzPts val="1300"/>
              <a:buChar char="●"/>
            </a:pPr>
            <a:r>
              <a:rPr lang="en"/>
              <a:t>https://www.forbes.com/sites/bernardmarr/2023/09/26/from-healthcare-to-space-top-10-transformative-computer-vision-trends-in-2024/</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